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C5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3249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5733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0239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30406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2929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687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9285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55154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3363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4708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40541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7966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66768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84156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36478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3975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32832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FC568A79-6F24-4922-96D8-249975763E5A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9A9E0FD-2850-48D0-89E6-B6285FBA56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89459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AE29AAA-49D2-413F-AF59-182B2F44B8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>
                <a:latin typeface="Algerian" panose="04020705040A02060702" pitchFamily="82" charset="0"/>
              </a:rPr>
              <a:t>Dziękuję, nie piję, nie palę, NIE BIORĘ…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B0E8F2E-F9C4-4166-ABD9-201EDD50F1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>
                <a:latin typeface="Algerian" panose="04020705040A02060702" pitchFamily="82" charset="0"/>
              </a:rPr>
              <a:t>Maciej Pietruszewski 7a</a:t>
            </a:r>
          </a:p>
        </p:txBody>
      </p:sp>
    </p:spTree>
    <p:extLst>
      <p:ext uri="{BB962C8B-B14F-4D97-AF65-F5344CB8AC3E}">
        <p14:creationId xmlns:p14="http://schemas.microsoft.com/office/powerpoint/2010/main" val="878419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85B8D26-50C6-47AE-AEB5-A11808515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8065" y="971549"/>
            <a:ext cx="5122606" cy="1905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NARK</a:t>
            </a:r>
            <a:r>
              <a:rPr lang="pl-PL" sz="4000" dirty="0" err="1">
                <a:latin typeface="Algerian" panose="04020705040A02060702" pitchFamily="82" charset="0"/>
              </a:rPr>
              <a:t>omania</a:t>
            </a:r>
            <a:r>
              <a:rPr lang="pl-PL" sz="4000" dirty="0">
                <a:latin typeface="Algerian" panose="04020705040A02060702" pitchFamily="82" charset="0"/>
              </a:rPr>
              <a:t> powoduje:</a:t>
            </a:r>
            <a:endParaRPr lang="en-US" sz="4000" dirty="0">
              <a:latin typeface="Algerian" panose="04020705040A02060702" pitchFamily="82" charset="0"/>
            </a:endParaRP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F69C125-EF14-434F-9BB0-932D2FEC1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20465" y="2876549"/>
            <a:ext cx="5122606" cy="321627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Arial"/>
              <a:buChar char="•"/>
            </a:pPr>
            <a:r>
              <a:rPr lang="en-US" b="1" i="0" dirty="0" err="1"/>
              <a:t>Skutkami</a:t>
            </a:r>
            <a:r>
              <a:rPr lang="en-US" b="0" i="0" dirty="0"/>
              <a:t> </a:t>
            </a:r>
            <a:r>
              <a:rPr lang="en-US" b="0" i="0" dirty="0" err="1"/>
              <a:t>zażywania</a:t>
            </a:r>
            <a:r>
              <a:rPr lang="en-US" b="0" i="0" dirty="0"/>
              <a:t> </a:t>
            </a:r>
            <a:r>
              <a:rPr lang="en-US" b="0" i="0" dirty="0" err="1"/>
              <a:t>narkotyków</a:t>
            </a:r>
            <a:r>
              <a:rPr lang="en-US" b="0" i="0" dirty="0"/>
              <a:t> </a:t>
            </a:r>
            <a:r>
              <a:rPr lang="en-US" b="0" i="0" dirty="0" err="1"/>
              <a:t>przez</a:t>
            </a:r>
            <a:r>
              <a:rPr lang="en-US" b="0" i="0" dirty="0"/>
              <a:t> </a:t>
            </a:r>
            <a:r>
              <a:rPr lang="en-US" b="0" i="0" dirty="0" err="1"/>
              <a:t>długi</a:t>
            </a:r>
            <a:r>
              <a:rPr lang="en-US" b="0" i="0" dirty="0"/>
              <a:t> </a:t>
            </a:r>
            <a:r>
              <a:rPr lang="en-US" b="0" i="0" dirty="0" err="1"/>
              <a:t>okres</a:t>
            </a:r>
            <a:r>
              <a:rPr lang="en-US" b="0" i="0" dirty="0"/>
              <a:t> (</a:t>
            </a:r>
            <a:r>
              <a:rPr lang="en-US" b="0" i="0" dirty="0" err="1"/>
              <a:t>na</a:t>
            </a:r>
            <a:r>
              <a:rPr lang="en-US" b="0" i="0" dirty="0"/>
              <a:t> </a:t>
            </a:r>
            <a:r>
              <a:rPr lang="en-US" b="0" i="0" dirty="0" err="1"/>
              <a:t>przykład</a:t>
            </a:r>
            <a:r>
              <a:rPr lang="en-US" b="0" i="0" dirty="0"/>
              <a:t> </a:t>
            </a:r>
            <a:r>
              <a:rPr lang="en-US" b="0" i="0" dirty="0" err="1"/>
              <a:t>kilka</a:t>
            </a:r>
            <a:r>
              <a:rPr lang="en-US" b="0" i="0" dirty="0"/>
              <a:t> </a:t>
            </a:r>
            <a:r>
              <a:rPr lang="en-US" b="0" i="0" dirty="0" err="1"/>
              <a:t>lat</a:t>
            </a:r>
            <a:r>
              <a:rPr lang="en-US" b="0" i="0" dirty="0"/>
              <a:t>) </a:t>
            </a:r>
            <a:r>
              <a:rPr lang="en-US" b="0" i="0" dirty="0" err="1"/>
              <a:t>mogą</a:t>
            </a:r>
            <a:r>
              <a:rPr lang="en-US" b="0" i="0" dirty="0"/>
              <a:t> </a:t>
            </a:r>
            <a:r>
              <a:rPr lang="en-US" b="0" i="0" dirty="0" err="1"/>
              <a:t>być</a:t>
            </a:r>
            <a:r>
              <a:rPr lang="en-US" b="0" i="0" dirty="0"/>
              <a:t> </a:t>
            </a:r>
            <a:r>
              <a:rPr lang="en-US" b="0" i="0" dirty="0" err="1"/>
              <a:t>trwałe</a:t>
            </a:r>
            <a:r>
              <a:rPr lang="en-US" b="0" i="0" dirty="0"/>
              <a:t> </a:t>
            </a:r>
            <a:r>
              <a:rPr lang="en-US" b="0" i="0" dirty="0" err="1"/>
              <a:t>zmiany</a:t>
            </a:r>
            <a:r>
              <a:rPr lang="en-US" b="0" i="0" dirty="0"/>
              <a:t> w </a:t>
            </a:r>
            <a:r>
              <a:rPr lang="en-US" b="0" i="0" dirty="0" err="1"/>
              <a:t>funkcjonowaniu</a:t>
            </a:r>
            <a:r>
              <a:rPr lang="en-US" b="0" i="0" dirty="0"/>
              <a:t> </a:t>
            </a:r>
            <a:r>
              <a:rPr lang="en-US" b="0" i="0" dirty="0" err="1"/>
              <a:t>psychicznym</a:t>
            </a:r>
            <a:r>
              <a:rPr lang="en-US" b="0" i="0" dirty="0"/>
              <a:t>, </a:t>
            </a:r>
            <a:r>
              <a:rPr lang="en-US" b="0" i="0" dirty="0" err="1"/>
              <a:t>emocjonalnym</a:t>
            </a:r>
            <a:r>
              <a:rPr lang="en-US" b="0" i="0" dirty="0"/>
              <a:t> </a:t>
            </a:r>
            <a:r>
              <a:rPr lang="en-US" b="0" i="0" dirty="0" err="1"/>
              <a:t>i</a:t>
            </a:r>
            <a:r>
              <a:rPr lang="en-US" b="0" i="0" dirty="0"/>
              <a:t> </a:t>
            </a:r>
            <a:r>
              <a:rPr lang="en-US" b="0" i="0" dirty="0" err="1"/>
              <a:t>społecznym</a:t>
            </a:r>
            <a:r>
              <a:rPr lang="en-US" b="0" i="0" dirty="0"/>
              <a:t>. </a:t>
            </a:r>
            <a:r>
              <a:rPr lang="en-US" b="0" i="0" dirty="0" err="1"/>
              <a:t>Mogą</a:t>
            </a:r>
            <a:r>
              <a:rPr lang="en-US" b="0" i="0" dirty="0"/>
              <a:t> </a:t>
            </a:r>
            <a:r>
              <a:rPr lang="en-US" b="0" i="0" dirty="0" err="1"/>
              <a:t>także</a:t>
            </a:r>
            <a:r>
              <a:rPr lang="en-US" b="0" i="0" dirty="0"/>
              <a:t> </a:t>
            </a:r>
            <a:r>
              <a:rPr lang="en-US" b="0" i="0" dirty="0" err="1"/>
              <a:t>pojawić</a:t>
            </a:r>
            <a:r>
              <a:rPr lang="en-US" b="0" i="0" dirty="0"/>
              <a:t> </a:t>
            </a:r>
            <a:r>
              <a:rPr lang="en-US" b="0" i="0" dirty="0" err="1"/>
              <a:t>się</a:t>
            </a:r>
            <a:r>
              <a:rPr lang="en-US" b="0" i="0" dirty="0"/>
              <a:t> </a:t>
            </a:r>
            <a:r>
              <a:rPr lang="en-US" b="0" i="0" dirty="0" err="1"/>
              <a:t>choroby</a:t>
            </a:r>
            <a:r>
              <a:rPr lang="en-US" b="0" i="0" dirty="0"/>
              <a:t> </a:t>
            </a:r>
            <a:r>
              <a:rPr lang="en-US" b="0" i="0" dirty="0" err="1"/>
              <a:t>psychiczne</a:t>
            </a:r>
            <a:r>
              <a:rPr lang="en-US" b="0" i="0" dirty="0"/>
              <a:t> – </a:t>
            </a:r>
            <a:r>
              <a:rPr lang="en-US" b="0" i="0" dirty="0" err="1"/>
              <a:t>zaburzenia</a:t>
            </a:r>
            <a:r>
              <a:rPr lang="en-US" b="0" i="0" dirty="0"/>
              <a:t> </a:t>
            </a:r>
            <a:r>
              <a:rPr lang="en-US" b="0" i="0" dirty="0" err="1"/>
              <a:t>osobowości</a:t>
            </a:r>
            <a:r>
              <a:rPr lang="en-US" b="0" i="0" dirty="0"/>
              <a:t>, </a:t>
            </a:r>
            <a:r>
              <a:rPr lang="en-US" b="0" i="0" dirty="0" err="1"/>
              <a:t>wahania</a:t>
            </a:r>
            <a:r>
              <a:rPr lang="en-US" b="0" i="0" dirty="0"/>
              <a:t> </a:t>
            </a:r>
            <a:r>
              <a:rPr lang="en-US" b="0" i="0" dirty="0" err="1"/>
              <a:t>nastroju</a:t>
            </a:r>
            <a:r>
              <a:rPr lang="en-US" b="0" i="0" dirty="0"/>
              <a:t>, </a:t>
            </a:r>
            <a:r>
              <a:rPr lang="en-US" b="0" i="0" dirty="0" err="1"/>
              <a:t>depresja</a:t>
            </a:r>
            <a:r>
              <a:rPr lang="en-US" b="0" i="0" dirty="0"/>
              <a:t>, </a:t>
            </a:r>
            <a:r>
              <a:rPr lang="en-US" b="0" i="0" dirty="0" err="1"/>
              <a:t>nerwice</a:t>
            </a:r>
            <a:r>
              <a:rPr lang="en-US" b="0" i="0" dirty="0"/>
              <a:t> </a:t>
            </a:r>
            <a:r>
              <a:rPr lang="en-US" b="0" i="0" dirty="0" err="1"/>
              <a:t>lękowe</a:t>
            </a:r>
            <a:r>
              <a:rPr lang="en-US" b="0" i="0" dirty="0"/>
              <a:t>, </a:t>
            </a:r>
            <a:r>
              <a:rPr lang="en-US" b="0" i="0" dirty="0" err="1"/>
              <a:t>psychozy</a:t>
            </a:r>
            <a:r>
              <a:rPr lang="en-US" b="0" i="0" dirty="0"/>
              <a:t>, </a:t>
            </a:r>
            <a:r>
              <a:rPr lang="en-US" b="0" i="0" dirty="0" err="1"/>
              <a:t>manie</a:t>
            </a:r>
            <a:r>
              <a:rPr lang="en-US" b="0" i="0" dirty="0"/>
              <a:t> </a:t>
            </a:r>
            <a:r>
              <a:rPr lang="en-US" b="0" i="0" dirty="0" err="1"/>
              <a:t>prześladowcze</a:t>
            </a:r>
            <a:endParaRPr lang="en-US" dirty="0"/>
          </a:p>
        </p:txBody>
      </p:sp>
      <p:pic>
        <p:nvPicPr>
          <p:cNvPr id="10248" name="Picture 8" descr="Jak rozpoznać, że dziecko bierze narkotyki? Kompendium dla rodzica">
            <a:extLst>
              <a:ext uri="{FF2B5EF4-FFF2-40B4-BE49-F238E27FC236}">
                <a16:creationId xmlns:a16="http://schemas.microsoft.com/office/drawing/2014/main" id="{7C5D09C6-3908-494F-A9B2-ACE5B8E171F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8929" y="1126273"/>
            <a:ext cx="5451627" cy="40260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242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Interwencja, sąd, terapia? Sposoby na dom bez alkoholu - Uzaleznienie">
            <a:extLst>
              <a:ext uri="{FF2B5EF4-FFF2-40B4-BE49-F238E27FC236}">
                <a16:creationId xmlns:a16="http://schemas.microsoft.com/office/drawing/2014/main" id="{C46F2DC1-CD13-4C45-BA22-33DF953D0C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635" y="4235570"/>
            <a:ext cx="2739701" cy="19927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8ABA5D83-B125-48B3-AF57-350A6F3E7863}"/>
              </a:ext>
            </a:extLst>
          </p:cNvPr>
          <p:cNvSpPr txBox="1"/>
          <p:nvPr/>
        </p:nvSpPr>
        <p:spPr>
          <a:xfrm>
            <a:off x="0" y="417434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5400" dirty="0">
                <a:latin typeface="Algerian" panose="04020705040A02060702" pitchFamily="82" charset="0"/>
              </a:rPr>
              <a:t>TY WYBIERAJ JAK CHCESZ ŻYĆ!!!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53087" y="2587925"/>
            <a:ext cx="236635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dirty="0"/>
              <a:t>ZDROWIE</a:t>
            </a:r>
          </a:p>
          <a:p>
            <a:pPr algn="ctr"/>
            <a:r>
              <a:rPr lang="pl-PL" dirty="0"/>
              <a:t>RODZINA</a:t>
            </a:r>
          </a:p>
          <a:p>
            <a:pPr algn="ctr"/>
            <a:r>
              <a:rPr lang="pl-PL" dirty="0"/>
              <a:t>SZCZĘŚCIE</a:t>
            </a:r>
          </a:p>
          <a:p>
            <a:pPr algn="ctr"/>
            <a:r>
              <a:rPr lang="pl-PL" dirty="0"/>
              <a:t>SUKCESY</a:t>
            </a:r>
          </a:p>
          <a:p>
            <a:pPr algn="ctr"/>
            <a:r>
              <a:rPr lang="pl-PL" dirty="0"/>
              <a:t>SPEŁNIENIE MARZEŃ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06901" y="2687724"/>
            <a:ext cx="29145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dirty="0"/>
              <a:t>CHOROBY</a:t>
            </a:r>
          </a:p>
          <a:p>
            <a:pPr algn="ctr"/>
            <a:r>
              <a:rPr lang="pl-PL" dirty="0"/>
              <a:t>SMUTEK</a:t>
            </a:r>
          </a:p>
          <a:p>
            <a:pPr algn="ctr"/>
            <a:r>
              <a:rPr lang="pl-PL" dirty="0"/>
              <a:t>BRAK BLISKICH</a:t>
            </a:r>
          </a:p>
          <a:p>
            <a:pPr algn="ctr"/>
            <a:r>
              <a:rPr lang="pl-PL" dirty="0"/>
              <a:t>BRAK PRACY I ROZWOJU</a:t>
            </a:r>
          </a:p>
        </p:txBody>
      </p:sp>
      <p:sp>
        <p:nvSpPr>
          <p:cNvPr id="19" name="Down Arrow 18"/>
          <p:cNvSpPr/>
          <p:nvPr/>
        </p:nvSpPr>
        <p:spPr>
          <a:xfrm rot="2054689">
            <a:off x="2958860" y="1293962"/>
            <a:ext cx="681487" cy="12594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Down Arrow 19"/>
          <p:cNvSpPr/>
          <p:nvPr/>
        </p:nvSpPr>
        <p:spPr>
          <a:xfrm rot="19726981">
            <a:off x="7950679" y="1342845"/>
            <a:ext cx="681487" cy="12594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1" name="Picture 20" descr="images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57992" y="4034684"/>
            <a:ext cx="2812398" cy="1871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1469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9522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dirty="0">
                <a:latin typeface="Algerian" panose="04020705040A02060702" pitchFamily="82" charset="0"/>
              </a:rPr>
              <a:t>ZAMIAST DOPROWADZIĆ SIĘ DO UZALEZNIENIA MOŻESZ: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5554" y="1673525"/>
            <a:ext cx="2390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UPRAWIAĆ SPORT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35239" y="2061713"/>
            <a:ext cx="37321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PRZECZYTAĆ DOBRĄ KSIĄŻKĘ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0051" y="3148642"/>
            <a:ext cx="6432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/>
              <a:t>ZAANGAŻUJ SIĘ W WOLONTARIAT LUB SCHRONISKA DLA BEZDOMNYCH I POTRZEBUJĄCYCH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86525" y="2613804"/>
            <a:ext cx="5887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/>
              <a:t>WEŹ UDZIAŁ W AKCJACH CHARYTATYWNYCH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86732" y="4063041"/>
            <a:ext cx="6061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ODDAJ KREW, BĄDŹ DAWCĄ SZPIKU KOSTNEGO</a:t>
            </a:r>
          </a:p>
        </p:txBody>
      </p:sp>
      <p:pic>
        <p:nvPicPr>
          <p:cNvPr id="9" name="Picture 8" descr="images (2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40157" y="4735901"/>
            <a:ext cx="6065820" cy="16684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alenie papierosów i stwardnienie rozsiane">
            <a:extLst>
              <a:ext uri="{FF2B5EF4-FFF2-40B4-BE49-F238E27FC236}">
                <a16:creationId xmlns:a16="http://schemas.microsoft.com/office/drawing/2014/main" id="{363EF278-4C1C-4D8D-998F-C041B550B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251" y="323386"/>
            <a:ext cx="10069550" cy="58878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86D01403-C556-4B4F-8893-DC53CA6B0E5D}"/>
              </a:ext>
            </a:extLst>
          </p:cNvPr>
          <p:cNvSpPr txBox="1"/>
          <p:nvPr/>
        </p:nvSpPr>
        <p:spPr>
          <a:xfrm>
            <a:off x="2331720" y="2491634"/>
            <a:ext cx="71802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5400" dirty="0">
                <a:latin typeface="Algerian" panose="04020705040A02060702" pitchFamily="82" charset="0"/>
              </a:rPr>
              <a:t>PALENIE PAPIEROSÓW</a:t>
            </a:r>
          </a:p>
        </p:txBody>
      </p:sp>
    </p:spTree>
    <p:extLst>
      <p:ext uri="{BB962C8B-B14F-4D97-AF65-F5344CB8AC3E}">
        <p14:creationId xmlns:p14="http://schemas.microsoft.com/office/powerpoint/2010/main" val="306709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rogram edukacyjny Profilaktyka uzależnień - palenie papierosów">
            <a:extLst>
              <a:ext uri="{FF2B5EF4-FFF2-40B4-BE49-F238E27FC236}">
                <a16:creationId xmlns:a16="http://schemas.microsoft.com/office/drawing/2014/main" id="{9B8C1845-8B2E-4B97-8D4E-7A5AD94BB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9" y="837373"/>
            <a:ext cx="2143125" cy="21431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ikotynizm | Czym jest uzależnienie od nikotyny i jak z nim walczyć?">
            <a:extLst>
              <a:ext uri="{FF2B5EF4-FFF2-40B4-BE49-F238E27FC236}">
                <a16:creationId xmlns:a16="http://schemas.microsoft.com/office/drawing/2014/main" id="{E1FA9B1F-F931-470F-BA5A-DCD9A8043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475" y="672174"/>
            <a:ext cx="5379765" cy="525222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6527A769-AE96-4882-950B-2428A0D9B89C}"/>
              </a:ext>
            </a:extLst>
          </p:cNvPr>
          <p:cNvSpPr txBox="1"/>
          <p:nvPr/>
        </p:nvSpPr>
        <p:spPr>
          <a:xfrm>
            <a:off x="0" y="3877502"/>
            <a:ext cx="59245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7200" dirty="0">
                <a:latin typeface="Algerian" panose="04020705040A02060702" pitchFamily="82" charset="0"/>
              </a:rPr>
              <a:t>PŁUCA </a:t>
            </a:r>
            <a:br>
              <a:rPr lang="pl-PL" sz="7200" dirty="0">
                <a:latin typeface="Algerian" panose="04020705040A02060702" pitchFamily="82" charset="0"/>
              </a:rPr>
            </a:br>
            <a:r>
              <a:rPr lang="pl-PL" sz="7200" dirty="0">
                <a:latin typeface="Algerian" panose="04020705040A02060702" pitchFamily="82" charset="0"/>
              </a:rPr>
              <a:t>PALACZA</a:t>
            </a:r>
          </a:p>
        </p:txBody>
      </p:sp>
    </p:spTree>
    <p:extLst>
      <p:ext uri="{BB962C8B-B14F-4D97-AF65-F5344CB8AC3E}">
        <p14:creationId xmlns:p14="http://schemas.microsoft.com/office/powerpoint/2010/main" val="388394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3DD25E-7892-47B2-B59F-94911041A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609600"/>
            <a:ext cx="3963016" cy="19050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pl-PL" sz="7200" dirty="0">
                <a:latin typeface="Algerian" panose="04020705040A02060702" pitchFamily="82" charset="0"/>
              </a:rPr>
              <a:t>SKUTKI PALENIA:</a:t>
            </a:r>
            <a:endParaRPr lang="en-US" sz="7200" dirty="0">
              <a:latin typeface="Algerian" panose="04020705040A02060702" pitchFamily="82" charset="0"/>
            </a:endParaRP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5575EED-EFBD-47DB-B191-8DEC987D0B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192" y="2666999"/>
            <a:ext cx="3643674" cy="321627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2000" b="0" i="0" dirty="0">
                <a:solidFill>
                  <a:schemeClr val="tx1"/>
                </a:solidFill>
                <a:effectLst/>
                <a:latin typeface="OpenSans-Regular"/>
              </a:rPr>
              <a:t>- nowotwory, np. rak płuc</a:t>
            </a:r>
            <a:br>
              <a:rPr lang="pl-PL" sz="2000" b="0" i="0" dirty="0">
                <a:solidFill>
                  <a:schemeClr val="tx1"/>
                </a:solidFill>
                <a:effectLst/>
                <a:latin typeface="OpenSans-Regular"/>
              </a:rPr>
            </a:br>
            <a:r>
              <a:rPr lang="pl-PL" sz="2000" b="0" i="0" dirty="0">
                <a:solidFill>
                  <a:schemeClr val="tx1"/>
                </a:solidFill>
                <a:effectLst/>
                <a:latin typeface="OpenSans-Regular"/>
              </a:rPr>
              <a:t>- choroby serca i naczyń krwionośnych</a:t>
            </a:r>
            <a:br>
              <a:rPr lang="pl-PL" sz="2000" b="0" i="0" dirty="0">
                <a:solidFill>
                  <a:schemeClr val="tx1"/>
                </a:solidFill>
                <a:effectLst/>
                <a:latin typeface="OpenSans-Regular"/>
              </a:rPr>
            </a:br>
            <a:r>
              <a:rPr lang="pl-PL" sz="2000" b="0" i="0" dirty="0">
                <a:solidFill>
                  <a:schemeClr val="tx1"/>
                </a:solidFill>
                <a:effectLst/>
                <a:latin typeface="OpenSans-Regular"/>
              </a:rPr>
              <a:t>- choroby układu oddechowego</a:t>
            </a:r>
            <a:br>
              <a:rPr lang="pl-PL" sz="2000" b="0" i="0" dirty="0">
                <a:solidFill>
                  <a:schemeClr val="tx1"/>
                </a:solidFill>
                <a:effectLst/>
                <a:latin typeface="OpenSans-Regular"/>
              </a:rPr>
            </a:br>
            <a:r>
              <a:rPr lang="pl-PL" sz="2000" b="0" i="0" dirty="0">
                <a:solidFill>
                  <a:schemeClr val="tx1"/>
                </a:solidFill>
                <a:effectLst/>
                <a:latin typeface="OpenSans-Regular"/>
              </a:rPr>
              <a:t>- choroby układu pokarmowego</a:t>
            </a:r>
            <a:br>
              <a:rPr lang="pl-PL" sz="2000" b="0" i="0" dirty="0">
                <a:solidFill>
                  <a:schemeClr val="tx1"/>
                </a:solidFill>
                <a:effectLst/>
                <a:latin typeface="OpenSans-Regular"/>
              </a:rPr>
            </a:br>
            <a:r>
              <a:rPr lang="pl-PL" sz="2000" b="0" i="0" dirty="0">
                <a:solidFill>
                  <a:schemeClr val="tx1"/>
                </a:solidFill>
                <a:effectLst/>
                <a:latin typeface="OpenSans-Regular"/>
              </a:rPr>
              <a:t>- choroby zębów</a:t>
            </a:r>
            <a:br>
              <a:rPr lang="pl-PL" sz="2000" b="0" i="0" dirty="0">
                <a:solidFill>
                  <a:schemeClr val="tx1"/>
                </a:solidFill>
                <a:effectLst/>
                <a:latin typeface="OpenSans-Regular"/>
              </a:rPr>
            </a:br>
            <a:r>
              <a:rPr lang="pl-PL" sz="2000" b="0" i="0" dirty="0">
                <a:solidFill>
                  <a:schemeClr val="tx1"/>
                </a:solidFill>
                <a:effectLst/>
                <a:latin typeface="OpenSans-Regular"/>
              </a:rPr>
              <a:t>- choroby oczu</a:t>
            </a:r>
            <a:br>
              <a:rPr lang="pl-PL" sz="2000" b="0" i="0" dirty="0">
                <a:solidFill>
                  <a:schemeClr val="tx1"/>
                </a:solidFill>
                <a:effectLst/>
                <a:latin typeface="OpenSans-Regular"/>
              </a:rPr>
            </a:br>
            <a:endParaRPr lang="pl-PL" sz="2000" b="0" i="0" dirty="0">
              <a:solidFill>
                <a:schemeClr val="tx1"/>
              </a:solidFill>
              <a:effectLst/>
              <a:latin typeface="OpenSans-Regular"/>
            </a:endParaRPr>
          </a:p>
        </p:txBody>
      </p:sp>
      <p:pic>
        <p:nvPicPr>
          <p:cNvPr id="3074" name="Picture 2" descr="Skutki palenia – bierne palenie i rzucanie nikotyny - S7HEALTH -  Kompleksowa opieka medyczna dla firm">
            <a:extLst>
              <a:ext uri="{FF2B5EF4-FFF2-40B4-BE49-F238E27FC236}">
                <a16:creationId xmlns:a16="http://schemas.microsoft.com/office/drawing/2014/main" id="{1C7952A6-ADDC-451F-8772-A8CB2A12205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30994" y="769434"/>
            <a:ext cx="6916633" cy="511384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79710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UZALEŻNIENIE I FAZY PICIA - GKRPA w Łobzie">
            <a:extLst>
              <a:ext uri="{FF2B5EF4-FFF2-40B4-BE49-F238E27FC236}">
                <a16:creationId xmlns:a16="http://schemas.microsoft.com/office/drawing/2014/main" id="{8F87D995-6600-469F-BF16-37EBEA2F0C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44" y="283464"/>
            <a:ext cx="9582911" cy="597103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B78B09A6-AD8E-40A4-998B-D8D0C3A00CF6}"/>
              </a:ext>
            </a:extLst>
          </p:cNvPr>
          <p:cNvSpPr txBox="1"/>
          <p:nvPr/>
        </p:nvSpPr>
        <p:spPr>
          <a:xfrm>
            <a:off x="2286000" y="1280160"/>
            <a:ext cx="6784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7200" dirty="0">
                <a:latin typeface="Algerian" panose="04020705040A02060702" pitchFamily="82" charset="0"/>
              </a:rPr>
              <a:t>PICIE ALKOHOLU </a:t>
            </a:r>
          </a:p>
        </p:txBody>
      </p:sp>
    </p:spTree>
    <p:extLst>
      <p:ext uri="{BB962C8B-B14F-4D97-AF65-F5344CB8AC3E}">
        <p14:creationId xmlns:p14="http://schemas.microsoft.com/office/powerpoint/2010/main" val="2397547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EA12E9B-80AF-418B-BF21-D166C6E2AA9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3151" y="436987"/>
            <a:ext cx="6880304" cy="51051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6" name="Picture 6" descr="W tym mieście nie kupisz alkoholu nocą. Sprawdź, gdzie wprowadzono zakaz -  Super Express">
            <a:extLst>
              <a:ext uri="{FF2B5EF4-FFF2-40B4-BE49-F238E27FC236}">
                <a16:creationId xmlns:a16="http://schemas.microsoft.com/office/drawing/2014/main" id="{6B63D8A4-737A-414F-9487-660C363DF5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45" y="1485203"/>
            <a:ext cx="2850996" cy="27801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73705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3FFD618-E40A-4615-BDE2-73665FD70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153" y="228600"/>
            <a:ext cx="3917380" cy="1444752"/>
          </a:xfrm>
        </p:spPr>
        <p:txBody>
          <a:bodyPr>
            <a:normAutofit/>
          </a:bodyPr>
          <a:lstStyle/>
          <a:p>
            <a:pPr algn="ctr"/>
            <a:r>
              <a:rPr lang="pl-PL" sz="4000" dirty="0">
                <a:latin typeface="Algerian" panose="04020705040A02060702" pitchFamily="82" charset="0"/>
              </a:rPr>
              <a:t>SKUTKI PICIA ALKOHOLU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F116EFF-C253-4B35-8DBD-40DAC2A67C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0352" y="1837944"/>
            <a:ext cx="4453127" cy="4233672"/>
          </a:xfrm>
        </p:spPr>
        <p:txBody>
          <a:bodyPr>
            <a:normAutofit fontScale="850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pl-PL" sz="1700" b="0" i="0" dirty="0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Wymioty.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700" b="0" i="0" dirty="0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Problemy z równowagą i koordynacją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700" b="0" i="0" dirty="0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Zanik </a:t>
            </a:r>
            <a:r>
              <a:rPr lang="pl-PL" sz="1700" b="0" i="0" dirty="0" err="1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zahamowań</a:t>
            </a:r>
            <a:r>
              <a:rPr lang="pl-PL" sz="1700" b="0" i="0" dirty="0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społecznych, co może prowadzić do złych decyzji.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700" b="0" i="0" dirty="0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Znika umiejętność osądu, co również może skutkować złymi decyzjami.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700" b="0" i="0" dirty="0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Osłabione zmysły, szczególnie wzrok.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700" b="0" i="0" dirty="0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Utrata przytomności.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700" b="0" i="0" dirty="0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Obniżona temperatura ciała, wychłodzenie organizmu.</a:t>
            </a:r>
          </a:p>
          <a:p>
            <a:pPr algn="l"/>
            <a:r>
              <a:rPr lang="pl-PL" b="0" i="0" dirty="0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 rzeczywistości skutkiem długotrwałego </a:t>
            </a:r>
            <a:r>
              <a:rPr lang="pl-PL" b="1" i="0" dirty="0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picia alkoholu</a:t>
            </a:r>
            <a:r>
              <a:rPr lang="pl-PL" b="0" i="0" dirty="0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jest depresja i zaburzenia lękowe, zaburzenia afektywne dwubiegunowe, schizofrenia, zaburzenia snu i inne zaburzenia psychiczne. I odwrotnie – te choroby mogą zwiększyć ryzyko alkoholizmu, np. kiedy używamy </a:t>
            </a:r>
            <a:r>
              <a:rPr lang="pl-PL" b="1" i="0" dirty="0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alkoholu</a:t>
            </a:r>
            <a:r>
              <a:rPr lang="pl-PL" b="0" i="0" dirty="0">
                <a:solidFill>
                  <a:srgbClr val="BDC1C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jako metody “samoleczenia</a:t>
            </a:r>
            <a:r>
              <a:rPr lang="pl-PL" b="0" i="0" dirty="0">
                <a:solidFill>
                  <a:srgbClr val="BDC1C6"/>
                </a:solidFill>
                <a:effectLst/>
                <a:latin typeface="arial" panose="020B0604020202020204" pitchFamily="34" charset="0"/>
              </a:rPr>
              <a:t>”</a:t>
            </a:r>
          </a:p>
          <a:p>
            <a:endParaRPr lang="pl-PL" dirty="0"/>
          </a:p>
        </p:txBody>
      </p:sp>
      <p:pic>
        <p:nvPicPr>
          <p:cNvPr id="5" name="Picture 2" descr="20 rzeczy, które zauważysz, kiedy zrezygnujesz z picia alkoholu">
            <a:extLst>
              <a:ext uri="{FF2B5EF4-FFF2-40B4-BE49-F238E27FC236}">
                <a16:creationId xmlns:a16="http://schemas.microsoft.com/office/drawing/2014/main" id="{879B3F12-B5CB-490A-B63E-27B5C953D69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517" y="791737"/>
            <a:ext cx="5776331" cy="46612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694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Narkotyki twarde i miękkie – podział i działanie - Medjol.pl">
            <a:extLst>
              <a:ext uri="{FF2B5EF4-FFF2-40B4-BE49-F238E27FC236}">
                <a16:creationId xmlns:a16="http://schemas.microsoft.com/office/drawing/2014/main" id="{2CBC4D2A-ED7C-4AB3-861D-7008B5FA3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144" y="603504"/>
            <a:ext cx="9592055" cy="53949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5680E857-B867-4AA4-8A67-E6E77537FBD0}"/>
              </a:ext>
            </a:extLst>
          </p:cNvPr>
          <p:cNvSpPr txBox="1"/>
          <p:nvPr/>
        </p:nvSpPr>
        <p:spPr>
          <a:xfrm>
            <a:off x="3355848" y="1837944"/>
            <a:ext cx="5321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7200" dirty="0">
                <a:solidFill>
                  <a:schemeClr val="bg1"/>
                </a:solidFill>
                <a:latin typeface="Algerian" panose="04020705040A02060702" pitchFamily="82" charset="0"/>
              </a:rPr>
              <a:t>NARKOTYKI</a:t>
            </a:r>
          </a:p>
        </p:txBody>
      </p:sp>
    </p:spTree>
    <p:extLst>
      <p:ext uri="{BB962C8B-B14F-4D97-AF65-F5344CB8AC3E}">
        <p14:creationId xmlns:p14="http://schemas.microsoft.com/office/powerpoint/2010/main" val="1972092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Jak rozpoznać, że dziecko bierze narkotyki - PoradnikZdrowie.pl">
            <a:extLst>
              <a:ext uri="{FF2B5EF4-FFF2-40B4-BE49-F238E27FC236}">
                <a16:creationId xmlns:a16="http://schemas.microsoft.com/office/drawing/2014/main" id="{C2944DED-9B48-4E26-8409-6D5125B47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260" y="777240"/>
            <a:ext cx="6659308" cy="45445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5,227 Kokaina Grafika Wektorowa, Clipartów i Ilustracji - 123RF">
            <a:extLst>
              <a:ext uri="{FF2B5EF4-FFF2-40B4-BE49-F238E27FC236}">
                <a16:creationId xmlns:a16="http://schemas.microsoft.com/office/drawing/2014/main" id="{F18712E2-6033-455E-A46A-1053E788C5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43" y="1483111"/>
            <a:ext cx="3183905" cy="292161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952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iatka">
  <a:themeElements>
    <a:clrScheme name="Siatka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Siatka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iatk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Siatka</Template>
  <TotalTime>115</TotalTime>
  <Words>255</Words>
  <Application>Microsoft Office PowerPoint</Application>
  <PresentationFormat>Panoramiczny</PresentationFormat>
  <Paragraphs>35</Paragraphs>
  <Slides>12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9" baseType="lpstr">
      <vt:lpstr>Algerian</vt:lpstr>
      <vt:lpstr>arial</vt:lpstr>
      <vt:lpstr>arial</vt:lpstr>
      <vt:lpstr>Century Gothic</vt:lpstr>
      <vt:lpstr>OpenSans-Regular</vt:lpstr>
      <vt:lpstr>Times New Roman</vt:lpstr>
      <vt:lpstr>Siatka</vt:lpstr>
      <vt:lpstr>Dziękuję, nie piję, nie palę, NIE BIORĘ…</vt:lpstr>
      <vt:lpstr>Prezentacja programu PowerPoint</vt:lpstr>
      <vt:lpstr>Prezentacja programu PowerPoint</vt:lpstr>
      <vt:lpstr>SKUTKI PALENIA:</vt:lpstr>
      <vt:lpstr>Prezentacja programu PowerPoint</vt:lpstr>
      <vt:lpstr>Prezentacja programu PowerPoint</vt:lpstr>
      <vt:lpstr>SKUTKI PICIA ALKOHOLU</vt:lpstr>
      <vt:lpstr>Prezentacja programu PowerPoint</vt:lpstr>
      <vt:lpstr>Prezentacja programu PowerPoint</vt:lpstr>
      <vt:lpstr>NARKomania powoduje: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Dziękuje, nie piję, nie palę, NIE BIORĘ…</dc:title>
  <dc:creator>Maciolowskyy .</dc:creator>
  <cp:lastModifiedBy>Michal Malkowski</cp:lastModifiedBy>
  <cp:revision>7</cp:revision>
  <dcterms:created xsi:type="dcterms:W3CDTF">2022-01-08T16:20:18Z</dcterms:created>
  <dcterms:modified xsi:type="dcterms:W3CDTF">2022-01-15T08:52:28Z</dcterms:modified>
</cp:coreProperties>
</file>